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ntic Didone" panose="020B0604020202020204" charset="0"/>
      <p:regular r:id="rId14"/>
    </p:embeddedFont>
    <p:embeddedFont>
      <p:font typeface="DM Sans" pitchFamily="2" charset="0"/>
      <p:regular r:id="rId15"/>
    </p:embeddedFont>
    <p:embeddedFont>
      <p:font typeface="DM Sans Bold" charset="0"/>
      <p:regular r:id="rId16"/>
    </p:embeddedFont>
    <p:embeddedFont>
      <p:font typeface="Fredoka" panose="020B0604020202020204" charset="0"/>
      <p:regular r:id="rId17"/>
    </p:embeddedFont>
    <p:embeddedFont>
      <p:font typeface="Glacial Indifference" panose="020B0604020202020204" charset="0"/>
      <p:regular r:id="rId18"/>
    </p:embeddedFont>
    <p:embeddedFont>
      <p:font typeface="Hagrid" panose="020B0604020202020204" charset="0"/>
      <p:regular r:id="rId19"/>
    </p:embeddedFont>
    <p:embeddedFont>
      <p:font typeface="Hagrid Light" panose="020B0604020202020204" charset="0"/>
      <p:regular r:id="rId20"/>
    </p:embeddedFont>
    <p:embeddedFont>
      <p:font typeface="Hagrid Ultra-Bold" panose="020B0604020202020204" charset="0"/>
      <p:regular r:id="rId21"/>
    </p:embeddedFont>
    <p:embeddedFont>
      <p:font typeface="Libre Baskerville" panose="02000000000000000000" pitchFamily="2" charset="0"/>
      <p:regular r:id="rId22"/>
    </p:embeddedFont>
    <p:embeddedFont>
      <p:font typeface="Tenor Sa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9556" y="987719"/>
            <a:ext cx="17408856" cy="6322737"/>
            <a:chOff x="0" y="0"/>
            <a:chExt cx="2296202" cy="833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6202" cy="833960"/>
            </a:xfrm>
            <a:custGeom>
              <a:avLst/>
              <a:gdLst/>
              <a:ahLst/>
              <a:cxnLst/>
              <a:rect l="l" t="t" r="r" b="b"/>
              <a:pathLst>
                <a:path w="2296202" h="833960">
                  <a:moveTo>
                    <a:pt x="2093002" y="0"/>
                  </a:moveTo>
                  <a:cubicBezTo>
                    <a:pt x="2205226" y="0"/>
                    <a:pt x="2296202" y="186688"/>
                    <a:pt x="2296202" y="416980"/>
                  </a:cubicBezTo>
                  <a:cubicBezTo>
                    <a:pt x="2296202" y="647271"/>
                    <a:pt x="2205226" y="833960"/>
                    <a:pt x="2093002" y="833960"/>
                  </a:cubicBezTo>
                  <a:lnTo>
                    <a:pt x="203200" y="833960"/>
                  </a:lnTo>
                  <a:cubicBezTo>
                    <a:pt x="90976" y="833960"/>
                    <a:pt x="0" y="647271"/>
                    <a:pt x="0" y="416980"/>
                  </a:cubicBezTo>
                  <a:cubicBezTo>
                    <a:pt x="0" y="18668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DA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6202" cy="872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62988" y="-962988"/>
            <a:ext cx="3983376" cy="39833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78253" y="-519233"/>
            <a:ext cx="3013905" cy="301390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552046" y="8045453"/>
            <a:ext cx="13215909" cy="297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sz="4516">
                <a:solidFill>
                  <a:srgbClr val="100F0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Integrantes :</a:t>
            </a:r>
          </a:p>
          <a:p>
            <a:pPr algn="ctr">
              <a:lnSpc>
                <a:spcPts val="3183"/>
              </a:lnSpc>
            </a:pPr>
            <a:r>
              <a:rPr lang="en-US" sz="3790">
                <a:solidFill>
                  <a:srgbClr val="100F0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Miguel Angel Tineo Roque   </a:t>
            </a:r>
          </a:p>
          <a:p>
            <a:pPr algn="ctr">
              <a:lnSpc>
                <a:spcPts val="3183"/>
              </a:lnSpc>
            </a:pPr>
            <a:r>
              <a:rPr lang="en-US" sz="3790">
                <a:solidFill>
                  <a:srgbClr val="100F0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Gonzalo Eduardo Choque Alarcon</a:t>
            </a:r>
          </a:p>
          <a:p>
            <a:pPr algn="ctr">
              <a:lnSpc>
                <a:spcPts val="3183"/>
              </a:lnSpc>
            </a:pPr>
            <a:r>
              <a:rPr lang="en-US" sz="3790">
                <a:solidFill>
                  <a:srgbClr val="100F0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Evelin Yupanqui Huisa </a:t>
            </a:r>
          </a:p>
          <a:p>
            <a:pPr algn="ctr">
              <a:lnSpc>
                <a:spcPts val="3183"/>
              </a:lnSpc>
            </a:pPr>
            <a:r>
              <a:rPr lang="en-US" sz="3790">
                <a:solidFill>
                  <a:srgbClr val="100F0D"/>
                </a:solidFill>
                <a:latin typeface="Antic Didone"/>
                <a:ea typeface="Antic Didone"/>
                <a:cs typeface="Antic Didone"/>
                <a:sym typeface="Antic Didone"/>
              </a:rPr>
              <a:t>                   </a:t>
            </a:r>
          </a:p>
          <a:p>
            <a:pPr algn="ctr">
              <a:lnSpc>
                <a:spcPts val="6309"/>
              </a:lnSpc>
            </a:pPr>
            <a:endParaRPr lang="en-US" sz="3790">
              <a:solidFill>
                <a:srgbClr val="100F0D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2921613" y="-514599"/>
            <a:ext cx="12065613" cy="1105149"/>
            <a:chOff x="0" y="0"/>
            <a:chExt cx="4436926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36926" cy="406400"/>
            </a:xfrm>
            <a:custGeom>
              <a:avLst/>
              <a:gdLst/>
              <a:ahLst/>
              <a:cxnLst/>
              <a:rect l="l" t="t" r="r" b="b"/>
              <a:pathLst>
                <a:path w="4436926" h="406400">
                  <a:moveTo>
                    <a:pt x="4233726" y="0"/>
                  </a:moveTo>
                  <a:cubicBezTo>
                    <a:pt x="4345950" y="0"/>
                    <a:pt x="4436926" y="90976"/>
                    <a:pt x="4436926" y="203200"/>
                  </a:cubicBezTo>
                  <a:cubicBezTo>
                    <a:pt x="4436926" y="315424"/>
                    <a:pt x="4345950" y="406400"/>
                    <a:pt x="42337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4369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047949" y="7704637"/>
            <a:ext cx="3983376" cy="398337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017420" y="8456988"/>
            <a:ext cx="3013905" cy="301390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9696325"/>
            <a:ext cx="11864697" cy="1105149"/>
            <a:chOff x="0" y="0"/>
            <a:chExt cx="4363042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63043" cy="406400"/>
            </a:xfrm>
            <a:custGeom>
              <a:avLst/>
              <a:gdLst/>
              <a:ahLst/>
              <a:cxnLst/>
              <a:rect l="l" t="t" r="r" b="b"/>
              <a:pathLst>
                <a:path w="4363043" h="406400">
                  <a:moveTo>
                    <a:pt x="4159843" y="0"/>
                  </a:moveTo>
                  <a:cubicBezTo>
                    <a:pt x="4272067" y="0"/>
                    <a:pt x="4363043" y="90976"/>
                    <a:pt x="4363043" y="203200"/>
                  </a:cubicBezTo>
                  <a:cubicBezTo>
                    <a:pt x="4363043" y="315424"/>
                    <a:pt x="4272067" y="406400"/>
                    <a:pt x="4159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36304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76352" y="6625773"/>
            <a:ext cx="6883634" cy="3338168"/>
          </a:xfrm>
          <a:custGeom>
            <a:avLst/>
            <a:gdLst/>
            <a:ahLst/>
            <a:cxnLst/>
            <a:rect l="l" t="t" r="r" b="b"/>
            <a:pathLst>
              <a:path w="6883634" h="3338168">
                <a:moveTo>
                  <a:pt x="0" y="0"/>
                </a:moveTo>
                <a:lnTo>
                  <a:pt x="6883633" y="0"/>
                </a:lnTo>
                <a:lnTo>
                  <a:pt x="6883633" y="3338167"/>
                </a:lnTo>
                <a:lnTo>
                  <a:pt x="0" y="3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928" b="-3992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TextBox 25"/>
          <p:cNvSpPr txBox="1"/>
          <p:nvPr/>
        </p:nvSpPr>
        <p:spPr>
          <a:xfrm>
            <a:off x="-962988" y="2625351"/>
            <a:ext cx="18836814" cy="304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2"/>
              </a:lnSpc>
            </a:pPr>
            <a:r>
              <a:rPr lang="en-US" sz="14002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“Prestamos,</a:t>
            </a:r>
          </a:p>
          <a:p>
            <a:pPr algn="ctr">
              <a:lnSpc>
                <a:spcPts val="11342"/>
              </a:lnSpc>
            </a:pPr>
            <a:r>
              <a:rPr lang="en-US" sz="14002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Mañana te pago 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0742" y="4371066"/>
            <a:ext cx="7789884" cy="5202469"/>
            <a:chOff x="0" y="0"/>
            <a:chExt cx="2051657" cy="1370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1657" cy="1370198"/>
            </a:xfrm>
            <a:custGeom>
              <a:avLst/>
              <a:gdLst/>
              <a:ahLst/>
              <a:cxnLst/>
              <a:rect l="l" t="t" r="r" b="b"/>
              <a:pathLst>
                <a:path w="2051657" h="1370198">
                  <a:moveTo>
                    <a:pt x="50686" y="0"/>
                  </a:moveTo>
                  <a:lnTo>
                    <a:pt x="2000970" y="0"/>
                  </a:lnTo>
                  <a:cubicBezTo>
                    <a:pt x="2014413" y="0"/>
                    <a:pt x="2027306" y="5340"/>
                    <a:pt x="2036811" y="14846"/>
                  </a:cubicBezTo>
                  <a:cubicBezTo>
                    <a:pt x="2046316" y="24351"/>
                    <a:pt x="2051657" y="37243"/>
                    <a:pt x="2051657" y="50686"/>
                  </a:cubicBezTo>
                  <a:lnTo>
                    <a:pt x="2051657" y="1319512"/>
                  </a:lnTo>
                  <a:cubicBezTo>
                    <a:pt x="2051657" y="1347505"/>
                    <a:pt x="2028964" y="1370198"/>
                    <a:pt x="2000970" y="1370198"/>
                  </a:cubicBezTo>
                  <a:lnTo>
                    <a:pt x="50686" y="1370198"/>
                  </a:lnTo>
                  <a:cubicBezTo>
                    <a:pt x="37243" y="1370198"/>
                    <a:pt x="24351" y="1364857"/>
                    <a:pt x="14846" y="1355352"/>
                  </a:cubicBezTo>
                  <a:cubicBezTo>
                    <a:pt x="5340" y="1345847"/>
                    <a:pt x="0" y="1332954"/>
                    <a:pt x="0" y="1319512"/>
                  </a:cubicBezTo>
                  <a:lnTo>
                    <a:pt x="0" y="50686"/>
                  </a:lnTo>
                  <a:cubicBezTo>
                    <a:pt x="0" y="37243"/>
                    <a:pt x="5340" y="24351"/>
                    <a:pt x="14846" y="14846"/>
                  </a:cubicBezTo>
                  <a:cubicBezTo>
                    <a:pt x="24351" y="5340"/>
                    <a:pt x="37243" y="0"/>
                    <a:pt x="50686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51657" cy="1408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12196" y="1255561"/>
            <a:ext cx="10976335" cy="145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2287" y="3116057"/>
            <a:ext cx="9315943" cy="105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4401" spc="24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AUTOMATIZACIÓN Y REDUCCIÓN DE ERRORES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4788" y="5067300"/>
            <a:ext cx="5544424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La implementación de un sistema automatizado para la gestión de préstamos ha permitido minimizar los errores asociados con los procesos manuales y agilizar el flujo de trabajo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10412" y="3116102"/>
            <a:ext cx="8877588" cy="105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4401" spc="246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SATISFACCIÓN Y CONFIANZA DEL CLIENTE: 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-383579" y="-52995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10" name="Group 10"/>
          <p:cNvGrpSpPr/>
          <p:nvPr/>
        </p:nvGrpSpPr>
        <p:grpSpPr>
          <a:xfrm>
            <a:off x="6959212" y="8475430"/>
            <a:ext cx="971055" cy="934870"/>
            <a:chOff x="0" y="0"/>
            <a:chExt cx="255751" cy="2462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5751" cy="246221"/>
            </a:xfrm>
            <a:custGeom>
              <a:avLst/>
              <a:gdLst/>
              <a:ahLst/>
              <a:cxnLst/>
              <a:rect l="l" t="t" r="r" b="b"/>
              <a:pathLst>
                <a:path w="255751" h="246221">
                  <a:moveTo>
                    <a:pt x="123111" y="0"/>
                  </a:moveTo>
                  <a:lnTo>
                    <a:pt x="132641" y="0"/>
                  </a:lnTo>
                  <a:cubicBezTo>
                    <a:pt x="200633" y="0"/>
                    <a:pt x="255751" y="55118"/>
                    <a:pt x="255751" y="123111"/>
                  </a:cubicBezTo>
                  <a:lnTo>
                    <a:pt x="255751" y="123111"/>
                  </a:lnTo>
                  <a:cubicBezTo>
                    <a:pt x="255751" y="155761"/>
                    <a:pt x="242781" y="187075"/>
                    <a:pt x="219693" y="210163"/>
                  </a:cubicBezTo>
                  <a:cubicBezTo>
                    <a:pt x="196605" y="233251"/>
                    <a:pt x="165292" y="246221"/>
                    <a:pt x="132641" y="246221"/>
                  </a:cubicBezTo>
                  <a:lnTo>
                    <a:pt x="123111" y="246221"/>
                  </a:lnTo>
                  <a:cubicBezTo>
                    <a:pt x="55118" y="246221"/>
                    <a:pt x="0" y="191103"/>
                    <a:pt x="0" y="123111"/>
                  </a:cubicBezTo>
                  <a:lnTo>
                    <a:pt x="0" y="123111"/>
                  </a:lnTo>
                  <a:cubicBezTo>
                    <a:pt x="0" y="55118"/>
                    <a:pt x="55118" y="0"/>
                    <a:pt x="123111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55751" cy="284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0059" y="-1671910"/>
            <a:ext cx="4378481" cy="43784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D1E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54264" y="4371066"/>
            <a:ext cx="7789884" cy="5202469"/>
            <a:chOff x="0" y="0"/>
            <a:chExt cx="2051657" cy="13701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1657" cy="1370198"/>
            </a:xfrm>
            <a:custGeom>
              <a:avLst/>
              <a:gdLst/>
              <a:ahLst/>
              <a:cxnLst/>
              <a:rect l="l" t="t" r="r" b="b"/>
              <a:pathLst>
                <a:path w="2051657" h="1370198">
                  <a:moveTo>
                    <a:pt x="50686" y="0"/>
                  </a:moveTo>
                  <a:lnTo>
                    <a:pt x="2000970" y="0"/>
                  </a:lnTo>
                  <a:cubicBezTo>
                    <a:pt x="2014413" y="0"/>
                    <a:pt x="2027306" y="5340"/>
                    <a:pt x="2036811" y="14846"/>
                  </a:cubicBezTo>
                  <a:cubicBezTo>
                    <a:pt x="2046316" y="24351"/>
                    <a:pt x="2051657" y="37243"/>
                    <a:pt x="2051657" y="50686"/>
                  </a:cubicBezTo>
                  <a:lnTo>
                    <a:pt x="2051657" y="1319512"/>
                  </a:lnTo>
                  <a:cubicBezTo>
                    <a:pt x="2051657" y="1347505"/>
                    <a:pt x="2028964" y="1370198"/>
                    <a:pt x="2000970" y="1370198"/>
                  </a:cubicBezTo>
                  <a:lnTo>
                    <a:pt x="50686" y="1370198"/>
                  </a:lnTo>
                  <a:cubicBezTo>
                    <a:pt x="37243" y="1370198"/>
                    <a:pt x="24351" y="1364857"/>
                    <a:pt x="14846" y="1355352"/>
                  </a:cubicBezTo>
                  <a:cubicBezTo>
                    <a:pt x="5340" y="1345847"/>
                    <a:pt x="0" y="1332954"/>
                    <a:pt x="0" y="1319512"/>
                  </a:cubicBezTo>
                  <a:lnTo>
                    <a:pt x="0" y="50686"/>
                  </a:lnTo>
                  <a:cubicBezTo>
                    <a:pt x="0" y="37243"/>
                    <a:pt x="5340" y="24351"/>
                    <a:pt x="14846" y="14846"/>
                  </a:cubicBezTo>
                  <a:cubicBezTo>
                    <a:pt x="24351" y="5340"/>
                    <a:pt x="37243" y="0"/>
                    <a:pt x="50686" y="0"/>
                  </a:cubicBezTo>
                  <a:close/>
                </a:path>
              </a:pathLst>
            </a:custGeom>
            <a:solidFill>
              <a:srgbClr val="96B5D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51657" cy="1408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772993" y="5067300"/>
            <a:ext cx="6152426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La plataforma ha mejorado significativamente la experiencia del usuario, ofreciendo una interfaz intuitiva y fácil de usar para la solicitud y gestión de préstamos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68384" y="3022338"/>
            <a:ext cx="8128950" cy="2143087"/>
          </a:xfrm>
          <a:custGeom>
            <a:avLst/>
            <a:gdLst/>
            <a:ahLst/>
            <a:cxnLst/>
            <a:rect l="l" t="t" r="r" b="b"/>
            <a:pathLst>
              <a:path w="8128950" h="2143087">
                <a:moveTo>
                  <a:pt x="0" y="0"/>
                </a:moveTo>
                <a:lnTo>
                  <a:pt x="8128950" y="0"/>
                </a:lnTo>
                <a:lnTo>
                  <a:pt x="8128950" y="2143086"/>
                </a:lnTo>
                <a:lnTo>
                  <a:pt x="0" y="2143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275144" y="5974890"/>
            <a:ext cx="8276593" cy="2182011"/>
          </a:xfrm>
          <a:custGeom>
            <a:avLst/>
            <a:gdLst/>
            <a:ahLst/>
            <a:cxnLst/>
            <a:rect l="l" t="t" r="r" b="b"/>
            <a:pathLst>
              <a:path w="8276593" h="2182011">
                <a:moveTo>
                  <a:pt x="0" y="0"/>
                </a:moveTo>
                <a:lnTo>
                  <a:pt x="8276593" y="0"/>
                </a:lnTo>
                <a:lnTo>
                  <a:pt x="8276593" y="2182011"/>
                </a:lnTo>
                <a:lnTo>
                  <a:pt x="0" y="2182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9980017" y="6027001"/>
            <a:ext cx="7917317" cy="2087293"/>
          </a:xfrm>
          <a:custGeom>
            <a:avLst/>
            <a:gdLst/>
            <a:ahLst/>
            <a:cxnLst/>
            <a:rect l="l" t="t" r="r" b="b"/>
            <a:pathLst>
              <a:path w="7917317" h="2087293">
                <a:moveTo>
                  <a:pt x="0" y="0"/>
                </a:moveTo>
                <a:lnTo>
                  <a:pt x="7917317" y="0"/>
                </a:lnTo>
                <a:lnTo>
                  <a:pt x="7917317" y="2087293"/>
                </a:lnTo>
                <a:lnTo>
                  <a:pt x="0" y="2087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275144" y="3002876"/>
            <a:ext cx="8276593" cy="2182011"/>
          </a:xfrm>
          <a:custGeom>
            <a:avLst/>
            <a:gdLst/>
            <a:ahLst/>
            <a:cxnLst/>
            <a:rect l="l" t="t" r="r" b="b"/>
            <a:pathLst>
              <a:path w="8276593" h="2182011">
                <a:moveTo>
                  <a:pt x="0" y="0"/>
                </a:moveTo>
                <a:lnTo>
                  <a:pt x="8276593" y="0"/>
                </a:lnTo>
                <a:lnTo>
                  <a:pt x="8276593" y="2182011"/>
                </a:lnTo>
                <a:lnTo>
                  <a:pt x="0" y="2182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7171603" y="4410043"/>
            <a:ext cx="4045417" cy="2305453"/>
          </a:xfrm>
          <a:custGeom>
            <a:avLst/>
            <a:gdLst/>
            <a:ahLst/>
            <a:cxnLst/>
            <a:rect l="l" t="t" r="r" b="b"/>
            <a:pathLst>
              <a:path w="4045417" h="2305453">
                <a:moveTo>
                  <a:pt x="0" y="0"/>
                </a:moveTo>
                <a:lnTo>
                  <a:pt x="4045416" y="0"/>
                </a:lnTo>
                <a:lnTo>
                  <a:pt x="4045416" y="2305452"/>
                </a:lnTo>
                <a:lnTo>
                  <a:pt x="0" y="2305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428750" y="832813"/>
            <a:ext cx="14788239" cy="145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RECOMENDACIONES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7857" y="3316452"/>
            <a:ext cx="5104930" cy="75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3103" spc="173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MANTENIMIENTO REGULAR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85758" y="3306927"/>
            <a:ext cx="4963998" cy="66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FEEDBACK DE LOS USUARIOS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38705" y="6361224"/>
            <a:ext cx="4599940" cy="35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SOPORTE TÉCNICO: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6964" y="6204062"/>
            <a:ext cx="4672953" cy="66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ADAPTABILIDAD A CAMBIOS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3549" y="4036695"/>
            <a:ext cx="6513547" cy="107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3"/>
              </a:lnSpc>
              <a:spcBef>
                <a:spcPct val="0"/>
              </a:spcBef>
            </a:pPr>
            <a:r>
              <a:rPr lang="en-US" sz="2066" spc="115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Establecer un plan de mantenimiento regular que incluya actualizaciones de software, revisiones de seguridad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20189" y="3927898"/>
            <a:ext cx="6236972" cy="105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6"/>
              </a:lnSpc>
              <a:spcBef>
                <a:spcPct val="0"/>
              </a:spcBef>
            </a:pPr>
            <a:r>
              <a:rPr lang="en-US" sz="1983" spc="11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Recopilar regularmente el feedback de los usuarios del sistema para identificar áreas de mejora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0201" y="6782170"/>
            <a:ext cx="6638586" cy="113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0"/>
              </a:lnSpc>
              <a:spcBef>
                <a:spcPct val="0"/>
              </a:spcBef>
            </a:pPr>
            <a:r>
              <a:rPr lang="en-US" sz="2192" spc="12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Establecer un canal de soporte técnico dedicado para resolver cualquier problema o inquietud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8750" y="6969173"/>
            <a:ext cx="6513547" cy="114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 spc="121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Diseñar el sistema de manera modular y escalable para que pueda incorporar cambios 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20388"/>
            <a:ext cx="16230600" cy="2995365"/>
            <a:chOff x="0" y="0"/>
            <a:chExt cx="220210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2108" cy="406400"/>
            </a:xfrm>
            <a:custGeom>
              <a:avLst/>
              <a:gdLst/>
              <a:ahLst/>
              <a:cxnLst/>
              <a:rect l="l" t="t" r="r" b="b"/>
              <a:pathLst>
                <a:path w="2202108" h="406400">
                  <a:moveTo>
                    <a:pt x="1998908" y="0"/>
                  </a:moveTo>
                  <a:cubicBezTo>
                    <a:pt x="2111132" y="0"/>
                    <a:pt x="2202108" y="90976"/>
                    <a:pt x="2202108" y="203200"/>
                  </a:cubicBezTo>
                  <a:cubicBezTo>
                    <a:pt x="2202108" y="315424"/>
                    <a:pt x="2111132" y="406400"/>
                    <a:pt x="19989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DA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21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67612" y="-962988"/>
            <a:ext cx="3983376" cy="39833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962988" y="7266612"/>
            <a:ext cx="3983376" cy="39833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52347" y="-519233"/>
            <a:ext cx="3013905" cy="30139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78253" y="7751347"/>
            <a:ext cx="3013905" cy="301390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0" y="-514599"/>
            <a:ext cx="12065613" cy="1105149"/>
            <a:chOff x="0" y="0"/>
            <a:chExt cx="4436926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36926" cy="406400"/>
            </a:xfrm>
            <a:custGeom>
              <a:avLst/>
              <a:gdLst/>
              <a:ahLst/>
              <a:cxnLst/>
              <a:rect l="l" t="t" r="r" b="b"/>
              <a:pathLst>
                <a:path w="4436926" h="406400">
                  <a:moveTo>
                    <a:pt x="4233726" y="0"/>
                  </a:moveTo>
                  <a:cubicBezTo>
                    <a:pt x="4345950" y="0"/>
                    <a:pt x="4436926" y="90976"/>
                    <a:pt x="4436926" y="203200"/>
                  </a:cubicBezTo>
                  <a:cubicBezTo>
                    <a:pt x="4436926" y="315424"/>
                    <a:pt x="4345950" y="406400"/>
                    <a:pt x="423372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43692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720697" y="9696325"/>
            <a:ext cx="11864697" cy="1105149"/>
            <a:chOff x="0" y="0"/>
            <a:chExt cx="4363042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3043" cy="406400"/>
            </a:xfrm>
            <a:custGeom>
              <a:avLst/>
              <a:gdLst/>
              <a:ahLst/>
              <a:cxnLst/>
              <a:rect l="l" t="t" r="r" b="b"/>
              <a:pathLst>
                <a:path w="4363043" h="406400">
                  <a:moveTo>
                    <a:pt x="4159843" y="0"/>
                  </a:moveTo>
                  <a:cubicBezTo>
                    <a:pt x="4272067" y="0"/>
                    <a:pt x="4363043" y="90976"/>
                    <a:pt x="4363043" y="203200"/>
                  </a:cubicBezTo>
                  <a:cubicBezTo>
                    <a:pt x="4363043" y="315424"/>
                    <a:pt x="4272067" y="406400"/>
                    <a:pt x="41598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363042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66614" y="3601413"/>
            <a:ext cx="15089650" cy="174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3"/>
              </a:lnSpc>
            </a:pPr>
            <a:r>
              <a:rPr lang="en-US" sz="15300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Gracias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17475" y="876471"/>
            <a:ext cx="8532944" cy="85329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A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69797" y="8846996"/>
            <a:ext cx="8871226" cy="1440004"/>
            <a:chOff x="0" y="0"/>
            <a:chExt cx="250365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16709" y="771409"/>
            <a:ext cx="4112054" cy="667481"/>
            <a:chOff x="0" y="0"/>
            <a:chExt cx="250365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161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26800" y="0"/>
            <a:ext cx="6808334" cy="1105149"/>
            <a:chOff x="0" y="0"/>
            <a:chExt cx="250365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97304" y="1272019"/>
            <a:ext cx="7408106" cy="7408106"/>
            <a:chOff x="0" y="0"/>
            <a:chExt cx="13716000" cy="1371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64076" y="2777923"/>
            <a:ext cx="9953399" cy="648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4"/>
              </a:lnSpc>
            </a:pPr>
            <a:r>
              <a:rPr lang="en-US" sz="3676" spc="73">
                <a:solidFill>
                  <a:srgbClr val="100F0D"/>
                </a:solidFill>
                <a:latin typeface="Antic Didone"/>
                <a:ea typeface="Antic Didone"/>
                <a:cs typeface="Antic Didone"/>
                <a:sym typeface="Antic Didone"/>
              </a:rPr>
              <a:t>El presente proyecto tiene como objetivo principal mejorar la gestión de préstamos bancarios, facilitando a los clientes la administración de su información y solicitudes a través de una plataforma digital eficiente. Se espera que el sistema contribuya a la optimización de los procesos internos del banco y mejore la experiencia del cliente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4076" y="590434"/>
            <a:ext cx="8866564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Introducción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13604" y="648907"/>
            <a:ext cx="8532944" cy="8908601"/>
            <a:chOff x="0" y="0"/>
            <a:chExt cx="812800" cy="8485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48583"/>
            </a:xfrm>
            <a:custGeom>
              <a:avLst/>
              <a:gdLst/>
              <a:ahLst/>
              <a:cxnLst/>
              <a:rect l="l" t="t" r="r" b="b"/>
              <a:pathLst>
                <a:path w="812800" h="848583">
                  <a:moveTo>
                    <a:pt x="406400" y="0"/>
                  </a:moveTo>
                  <a:cubicBezTo>
                    <a:pt x="181951" y="0"/>
                    <a:pt x="0" y="189962"/>
                    <a:pt x="0" y="424291"/>
                  </a:cubicBezTo>
                  <a:cubicBezTo>
                    <a:pt x="0" y="658621"/>
                    <a:pt x="181951" y="848583"/>
                    <a:pt x="406400" y="848583"/>
                  </a:cubicBezTo>
                  <a:cubicBezTo>
                    <a:pt x="630849" y="848583"/>
                    <a:pt x="812800" y="658621"/>
                    <a:pt x="812800" y="424291"/>
                  </a:cubicBezTo>
                  <a:cubicBezTo>
                    <a:pt x="812800" y="18996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A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1455"/>
              <a:ext cx="660400" cy="7275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9729" y="830201"/>
            <a:ext cx="4112054" cy="667481"/>
            <a:chOff x="0" y="0"/>
            <a:chExt cx="250365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555466" y="-46503"/>
            <a:ext cx="6808334" cy="1105149"/>
            <a:chOff x="0" y="0"/>
            <a:chExt cx="250365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45531" y="5375115"/>
            <a:ext cx="2065256" cy="20652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8446" y="1785102"/>
            <a:ext cx="3329414" cy="3241092"/>
            <a:chOff x="0" y="0"/>
            <a:chExt cx="758474" cy="7383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8474" cy="738353"/>
            </a:xfrm>
            <a:custGeom>
              <a:avLst/>
              <a:gdLst/>
              <a:ahLst/>
              <a:cxnLst/>
              <a:rect l="l" t="t" r="r" b="b"/>
              <a:pathLst>
                <a:path w="758474" h="738353">
                  <a:moveTo>
                    <a:pt x="379237" y="0"/>
                  </a:moveTo>
                  <a:cubicBezTo>
                    <a:pt x="169790" y="0"/>
                    <a:pt x="0" y="165286"/>
                    <a:pt x="0" y="369177"/>
                  </a:cubicBezTo>
                  <a:cubicBezTo>
                    <a:pt x="0" y="573067"/>
                    <a:pt x="169790" y="738353"/>
                    <a:pt x="379237" y="738353"/>
                  </a:cubicBezTo>
                  <a:cubicBezTo>
                    <a:pt x="588684" y="738353"/>
                    <a:pt x="758474" y="573067"/>
                    <a:pt x="758474" y="369177"/>
                  </a:cubicBezTo>
                  <a:cubicBezTo>
                    <a:pt x="758474" y="165286"/>
                    <a:pt x="588684" y="0"/>
                    <a:pt x="379237" y="0"/>
                  </a:cubicBez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1107" y="31121"/>
              <a:ext cx="616260" cy="638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884839" y="8713359"/>
            <a:ext cx="4112054" cy="667481"/>
            <a:chOff x="0" y="0"/>
            <a:chExt cx="250365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830436" y="9181851"/>
            <a:ext cx="6808334" cy="1105149"/>
            <a:chOff x="0" y="0"/>
            <a:chExt cx="250365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03650" cy="406400"/>
            </a:xfrm>
            <a:custGeom>
              <a:avLst/>
              <a:gdLst/>
              <a:ahLst/>
              <a:cxnLst/>
              <a:rect l="l" t="t" r="r" b="b"/>
              <a:pathLst>
                <a:path w="2503650" h="406400">
                  <a:moveTo>
                    <a:pt x="2300450" y="0"/>
                  </a:moveTo>
                  <a:cubicBezTo>
                    <a:pt x="2412674" y="0"/>
                    <a:pt x="2503650" y="90976"/>
                    <a:pt x="2503650" y="203200"/>
                  </a:cubicBezTo>
                  <a:cubicBezTo>
                    <a:pt x="2503650" y="315424"/>
                    <a:pt x="2412674" y="406400"/>
                    <a:pt x="23004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5036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073958" y="2054023"/>
            <a:ext cx="11831396" cy="720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3680" lvl="1" indent="-396840" algn="just">
              <a:lnSpc>
                <a:spcPts val="5734"/>
              </a:lnSpc>
              <a:buFont typeface="Arial"/>
              <a:buChar char="•"/>
            </a:pPr>
            <a:r>
              <a:rPr lang="en-US" sz="3676" spc="73">
                <a:solidFill>
                  <a:srgbClr val="100F0D"/>
                </a:solidFill>
                <a:latin typeface="Antic Didone"/>
                <a:ea typeface="Antic Didone"/>
                <a:cs typeface="Antic Didone"/>
                <a:sym typeface="Antic Didone"/>
              </a:rPr>
              <a:t>El proyecto consiste en el desarrollo de un sistema de gestión de préstamos bancarios que permitirá a los clientes solicitar, consultar y administrar sus préstamos de manera eficiente.</a:t>
            </a:r>
          </a:p>
          <a:p>
            <a:pPr marL="793680" lvl="1" indent="-396840" algn="just">
              <a:lnSpc>
                <a:spcPts val="5734"/>
              </a:lnSpc>
              <a:buFont typeface="Arial"/>
              <a:buChar char="•"/>
            </a:pPr>
            <a:r>
              <a:rPr lang="en-US" sz="3676" spc="73">
                <a:solidFill>
                  <a:srgbClr val="100F0D"/>
                </a:solidFill>
                <a:latin typeface="Antic Didone"/>
                <a:ea typeface="Antic Didone"/>
                <a:cs typeface="Antic Didone"/>
                <a:sym typeface="Antic Didone"/>
              </a:rPr>
              <a:t> La plataforma contará con un módulo de inicio de sesión para el acceso seguro de los usuarios, así como funcionalidades para listar préstamos disponibles, buscar cronogramas de pagos, visualizar pagos realizados y revisar solicitudes de préstamos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84001" y="1838453"/>
            <a:ext cx="3353859" cy="3187741"/>
          </a:xfrm>
          <a:custGeom>
            <a:avLst/>
            <a:gdLst/>
            <a:ahLst/>
            <a:cxnLst/>
            <a:rect l="l" t="t" r="r" b="b"/>
            <a:pathLst>
              <a:path w="3353859" h="3187741">
                <a:moveTo>
                  <a:pt x="0" y="0"/>
                </a:moveTo>
                <a:lnTo>
                  <a:pt x="3353859" y="0"/>
                </a:lnTo>
                <a:lnTo>
                  <a:pt x="3353859" y="3187742"/>
                </a:lnTo>
                <a:lnTo>
                  <a:pt x="0" y="3187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2" r="-3103" b="-1250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Freeform 25"/>
          <p:cNvSpPr/>
          <p:nvPr/>
        </p:nvSpPr>
        <p:spPr>
          <a:xfrm>
            <a:off x="1469975" y="5143500"/>
            <a:ext cx="3643703" cy="2762152"/>
          </a:xfrm>
          <a:custGeom>
            <a:avLst/>
            <a:gdLst/>
            <a:ahLst/>
            <a:cxnLst/>
            <a:rect l="l" t="t" r="r" b="b"/>
            <a:pathLst>
              <a:path w="3643703" h="2762152">
                <a:moveTo>
                  <a:pt x="0" y="0"/>
                </a:moveTo>
                <a:lnTo>
                  <a:pt x="3643703" y="0"/>
                </a:lnTo>
                <a:lnTo>
                  <a:pt x="3643703" y="2762152"/>
                </a:lnTo>
                <a:lnTo>
                  <a:pt x="0" y="2762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13" t="-98" r="-781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6" name="TextBox 26"/>
          <p:cNvSpPr txBox="1"/>
          <p:nvPr/>
        </p:nvSpPr>
        <p:spPr>
          <a:xfrm>
            <a:off x="5089233" y="139828"/>
            <a:ext cx="8866564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Resumen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9433" y="2551231"/>
            <a:ext cx="1060543" cy="107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214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8429" y="5537040"/>
            <a:ext cx="1060543" cy="1070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214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6400" y="3247530"/>
            <a:ext cx="7315200" cy="824623"/>
          </a:xfrm>
          <a:custGeom>
            <a:avLst/>
            <a:gdLst/>
            <a:ahLst/>
            <a:cxnLst/>
            <a:rect l="l" t="t" r="r" b="b"/>
            <a:pathLst>
              <a:path w="7315200" h="824623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5486400" y="4459579"/>
            <a:ext cx="7315200" cy="824623"/>
          </a:xfrm>
          <a:custGeom>
            <a:avLst/>
            <a:gdLst/>
            <a:ahLst/>
            <a:cxnLst/>
            <a:rect l="l" t="t" r="r" b="b"/>
            <a:pathLst>
              <a:path w="7315200" h="824623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5486400" y="5674726"/>
            <a:ext cx="7315200" cy="824623"/>
          </a:xfrm>
          <a:custGeom>
            <a:avLst/>
            <a:gdLst/>
            <a:ahLst/>
            <a:cxnLst/>
            <a:rect l="l" t="t" r="r" b="b"/>
            <a:pathLst>
              <a:path w="7315200" h="824623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5486400" y="6889874"/>
            <a:ext cx="7315200" cy="824623"/>
          </a:xfrm>
          <a:custGeom>
            <a:avLst/>
            <a:gdLst/>
            <a:ahLst/>
            <a:cxnLst/>
            <a:rect l="l" t="t" r="r" b="b"/>
            <a:pathLst>
              <a:path w="7315200" h="824623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5486400" y="8105021"/>
            <a:ext cx="7315200" cy="824623"/>
          </a:xfrm>
          <a:custGeom>
            <a:avLst/>
            <a:gdLst/>
            <a:ahLst/>
            <a:cxnLst/>
            <a:rect l="l" t="t" r="r" b="b"/>
            <a:pathLst>
              <a:path w="7315200" h="824623">
                <a:moveTo>
                  <a:pt x="0" y="0"/>
                </a:moveTo>
                <a:lnTo>
                  <a:pt x="7315200" y="0"/>
                </a:lnTo>
                <a:lnTo>
                  <a:pt x="7315200" y="824623"/>
                </a:lnTo>
                <a:lnTo>
                  <a:pt x="0" y="824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10800000">
            <a:off x="134706" y="5284201"/>
            <a:ext cx="4372659" cy="4878220"/>
          </a:xfrm>
          <a:custGeom>
            <a:avLst/>
            <a:gdLst/>
            <a:ahLst/>
            <a:cxnLst/>
            <a:rect l="l" t="t" r="r" b="b"/>
            <a:pathLst>
              <a:path w="4372659" h="4878220">
                <a:moveTo>
                  <a:pt x="0" y="0"/>
                </a:moveTo>
                <a:lnTo>
                  <a:pt x="4372659" y="0"/>
                </a:lnTo>
                <a:lnTo>
                  <a:pt x="4372659" y="4878220"/>
                </a:lnTo>
                <a:lnTo>
                  <a:pt x="0" y="4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3997956" y="169535"/>
            <a:ext cx="4290044" cy="4290044"/>
          </a:xfrm>
          <a:custGeom>
            <a:avLst/>
            <a:gdLst/>
            <a:ahLst/>
            <a:cxnLst/>
            <a:rect l="l" t="t" r="r" b="b"/>
            <a:pathLst>
              <a:path w="4290044" h="4290044">
                <a:moveTo>
                  <a:pt x="0" y="0"/>
                </a:moveTo>
                <a:lnTo>
                  <a:pt x="4290044" y="0"/>
                </a:lnTo>
                <a:lnTo>
                  <a:pt x="4290044" y="4290044"/>
                </a:lnTo>
                <a:lnTo>
                  <a:pt x="0" y="42900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378163" y="282489"/>
            <a:ext cx="3269912" cy="4382461"/>
          </a:xfrm>
          <a:custGeom>
            <a:avLst/>
            <a:gdLst/>
            <a:ahLst/>
            <a:cxnLst/>
            <a:rect l="l" t="t" r="r" b="b"/>
            <a:pathLst>
              <a:path w="3269912" h="4382461">
                <a:moveTo>
                  <a:pt x="0" y="0"/>
                </a:moveTo>
                <a:lnTo>
                  <a:pt x="3269912" y="0"/>
                </a:lnTo>
                <a:lnTo>
                  <a:pt x="3269912" y="4382461"/>
                </a:lnTo>
                <a:lnTo>
                  <a:pt x="0" y="43824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011" r="-170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14712256" y="5143500"/>
            <a:ext cx="2861444" cy="3037662"/>
          </a:xfrm>
          <a:custGeom>
            <a:avLst/>
            <a:gdLst/>
            <a:ahLst/>
            <a:cxnLst/>
            <a:rect l="l" t="t" r="r" b="b"/>
            <a:pathLst>
              <a:path w="2861444" h="3037662">
                <a:moveTo>
                  <a:pt x="0" y="0"/>
                </a:moveTo>
                <a:lnTo>
                  <a:pt x="2861444" y="0"/>
                </a:lnTo>
                <a:lnTo>
                  <a:pt x="2861444" y="3037662"/>
                </a:lnTo>
                <a:lnTo>
                  <a:pt x="0" y="3037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378163" y="4865156"/>
            <a:ext cx="4468536" cy="4468536"/>
          </a:xfrm>
          <a:custGeom>
            <a:avLst/>
            <a:gdLst/>
            <a:ahLst/>
            <a:cxnLst/>
            <a:rect l="l" t="t" r="r" b="b"/>
            <a:pathLst>
              <a:path w="4468536" h="4468536">
                <a:moveTo>
                  <a:pt x="0" y="0"/>
                </a:moveTo>
                <a:lnTo>
                  <a:pt x="4468537" y="0"/>
                </a:lnTo>
                <a:lnTo>
                  <a:pt x="4468537" y="4468536"/>
                </a:lnTo>
                <a:lnTo>
                  <a:pt x="0" y="4468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1711560" y="1285875"/>
            <a:ext cx="14864881" cy="122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1"/>
              </a:lnSpc>
            </a:pPr>
            <a:r>
              <a:rPr lang="en-US" sz="9708">
                <a:solidFill>
                  <a:srgbClr val="02203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ALCANCES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04997" y="3510051"/>
            <a:ext cx="3478005" cy="35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BASE DE DATOS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04997" y="4722100"/>
            <a:ext cx="4637392" cy="35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INTERFAZ DE USUARIO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3620" y="5781315"/>
            <a:ext cx="4240760" cy="66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SEGURIDAD Y ACCESO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25304" y="7156574"/>
            <a:ext cx="4637392" cy="35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REGLAS DE NEGOCIO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62549" y="8419346"/>
            <a:ext cx="6391728" cy="354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Tenor Sans"/>
                <a:ea typeface="Tenor Sans"/>
                <a:cs typeface="Tenor Sans"/>
                <a:sym typeface="Tenor Sans"/>
              </a:rPr>
              <a:t>ELEMENTOS DESARROLADOS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258300"/>
            <a:ext cx="2056027" cy="667481"/>
            <a:chOff x="0" y="0"/>
            <a:chExt cx="125182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22602" y="9258300"/>
            <a:ext cx="2056027" cy="667481"/>
            <a:chOff x="0" y="0"/>
            <a:chExt cx="125182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36568" y="9258300"/>
            <a:ext cx="2056027" cy="667481"/>
            <a:chOff x="0" y="0"/>
            <a:chExt cx="125182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487870" y="9258300"/>
            <a:ext cx="2056027" cy="667481"/>
            <a:chOff x="0" y="0"/>
            <a:chExt cx="1251825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825" cy="406400"/>
            </a:xfrm>
            <a:custGeom>
              <a:avLst/>
              <a:gdLst/>
              <a:ahLst/>
              <a:cxnLst/>
              <a:rect l="l" t="t" r="r" b="b"/>
              <a:pathLst>
                <a:path w="1251825" h="406400">
                  <a:moveTo>
                    <a:pt x="1048625" y="0"/>
                  </a:moveTo>
                  <a:cubicBezTo>
                    <a:pt x="1160849" y="0"/>
                    <a:pt x="1251825" y="90976"/>
                    <a:pt x="1251825" y="203200"/>
                  </a:cubicBezTo>
                  <a:cubicBezTo>
                    <a:pt x="1251825" y="315424"/>
                    <a:pt x="1160849" y="406400"/>
                    <a:pt x="104862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5182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68254" y="-2322791"/>
            <a:ext cx="3351491" cy="33514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361587" y="1968138"/>
            <a:ext cx="5498122" cy="537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7"/>
              </a:lnSpc>
            </a:pPr>
            <a:r>
              <a:rPr lang="en-US" sz="3440" spc="68">
                <a:solidFill>
                  <a:srgbClr val="100F0D"/>
                </a:solidFill>
                <a:latin typeface="Antic Didone"/>
                <a:ea typeface="Antic Didone"/>
                <a:cs typeface="Antic Didone"/>
                <a:sym typeface="Antic Didone"/>
              </a:rPr>
              <a:t>2.-Centralización de la información al desarrollar una plataforma donde se almacene y consulte toda la información relevante sobre préstamos, clientes y pagos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84727" y="8071983"/>
            <a:ext cx="12051841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1616"/>
                </a:solidFill>
                <a:latin typeface="Fredoka"/>
                <a:ea typeface="Fredoka"/>
                <a:cs typeface="Fredoka"/>
                <a:sym typeface="Fredoka"/>
              </a:rPr>
              <a:t>Objetivos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9082" y="1968138"/>
            <a:ext cx="4891291" cy="60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7"/>
              </a:lnSpc>
            </a:pPr>
            <a:r>
              <a:rPr lang="en-US" sz="3440" spc="68">
                <a:solidFill>
                  <a:srgbClr val="100F0D"/>
                </a:solidFill>
                <a:latin typeface="Antic Didone"/>
                <a:ea typeface="Antic Didone"/>
                <a:cs typeface="Antic Didone"/>
                <a:sym typeface="Antic Didone"/>
              </a:rPr>
              <a:t>1.-Automatización de procesos</a:t>
            </a:r>
            <a:r>
              <a:rPr lang="en-US" sz="3440" spc="68">
                <a:solidFill>
                  <a:srgbClr val="000000"/>
                </a:solidFill>
                <a:latin typeface="Antic Didone"/>
                <a:ea typeface="Antic Didone"/>
                <a:cs typeface="Antic Didone"/>
                <a:sym typeface="Antic Didone"/>
              </a:rPr>
              <a:t> mediante la implementación de un sistema que permita la gestión eficiente de solicitudes de préstamos, seguimiento de pagos y cronogramas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41577" y="1949088"/>
            <a:ext cx="4989983" cy="53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3948" spc="78">
                <a:solidFill>
                  <a:srgbClr val="100F0D"/>
                </a:solidFill>
                <a:latin typeface="Antic Didone"/>
                <a:ea typeface="Antic Didone"/>
                <a:cs typeface="Antic Didone"/>
                <a:sym typeface="Antic Didone"/>
              </a:rPr>
              <a:t>3.-Garantizar la seguridad de la información almacenada en el sistema, protegiendo los datos sensibles de los clientes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75543" y="137064"/>
            <a:ext cx="13585745" cy="2507255"/>
            <a:chOff x="0" y="0"/>
            <a:chExt cx="220210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2108" cy="406400"/>
            </a:xfrm>
            <a:custGeom>
              <a:avLst/>
              <a:gdLst/>
              <a:ahLst/>
              <a:cxnLst/>
              <a:rect l="l" t="t" r="r" b="b"/>
              <a:pathLst>
                <a:path w="2202108" h="406400">
                  <a:moveTo>
                    <a:pt x="1998908" y="0"/>
                  </a:moveTo>
                  <a:cubicBezTo>
                    <a:pt x="2111132" y="0"/>
                    <a:pt x="2202108" y="90976"/>
                    <a:pt x="2202108" y="203200"/>
                  </a:cubicBezTo>
                  <a:cubicBezTo>
                    <a:pt x="2202108" y="315424"/>
                    <a:pt x="2111132" y="406400"/>
                    <a:pt x="19989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DA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21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41229" y="1586982"/>
            <a:ext cx="14104491" cy="8397939"/>
          </a:xfrm>
          <a:custGeom>
            <a:avLst/>
            <a:gdLst/>
            <a:ahLst/>
            <a:cxnLst/>
            <a:rect l="l" t="t" r="r" b="b"/>
            <a:pathLst>
              <a:path w="14104491" h="8397939">
                <a:moveTo>
                  <a:pt x="0" y="0"/>
                </a:moveTo>
                <a:lnTo>
                  <a:pt x="14104491" y="0"/>
                </a:lnTo>
                <a:lnTo>
                  <a:pt x="14104491" y="8397939"/>
                </a:lnTo>
                <a:lnTo>
                  <a:pt x="0" y="839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99" t="-1007" b="-199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-3028905" y="-5811"/>
            <a:ext cx="11941156" cy="125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00"/>
              </a:lnSpc>
            </a:pPr>
            <a:r>
              <a:rPr lang="en-US" sz="7357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Diagnostico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29944" y="-89091"/>
            <a:ext cx="12113662" cy="2235582"/>
            <a:chOff x="0" y="0"/>
            <a:chExt cx="220210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2108" cy="406400"/>
            </a:xfrm>
            <a:custGeom>
              <a:avLst/>
              <a:gdLst/>
              <a:ahLst/>
              <a:cxnLst/>
              <a:rect l="l" t="t" r="r" b="b"/>
              <a:pathLst>
                <a:path w="2202108" h="406400">
                  <a:moveTo>
                    <a:pt x="1998908" y="0"/>
                  </a:moveTo>
                  <a:cubicBezTo>
                    <a:pt x="2111132" y="0"/>
                    <a:pt x="2202108" y="90976"/>
                    <a:pt x="2202108" y="203200"/>
                  </a:cubicBezTo>
                  <a:cubicBezTo>
                    <a:pt x="2202108" y="315424"/>
                    <a:pt x="2111132" y="406400"/>
                    <a:pt x="19989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DA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0210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22982" y="1117791"/>
            <a:ext cx="13599617" cy="8700018"/>
          </a:xfrm>
          <a:custGeom>
            <a:avLst/>
            <a:gdLst/>
            <a:ahLst/>
            <a:cxnLst/>
            <a:rect l="l" t="t" r="r" b="b"/>
            <a:pathLst>
              <a:path w="13599617" h="8700018">
                <a:moveTo>
                  <a:pt x="0" y="0"/>
                </a:moveTo>
                <a:lnTo>
                  <a:pt x="13599617" y="0"/>
                </a:lnTo>
                <a:lnTo>
                  <a:pt x="13599617" y="8700018"/>
                </a:lnTo>
                <a:lnTo>
                  <a:pt x="0" y="870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5" b="-197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-2797156" y="-230739"/>
            <a:ext cx="11941156" cy="125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00"/>
              </a:lnSpc>
            </a:pPr>
            <a:r>
              <a:rPr lang="en-US" sz="7357">
                <a:solidFill>
                  <a:srgbClr val="542622"/>
                </a:solidFill>
                <a:latin typeface="Fredoka"/>
                <a:ea typeface="Fredoka"/>
                <a:cs typeface="Fredoka"/>
                <a:sym typeface="Fredoka"/>
              </a:rPr>
              <a:t>Diagnostico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70676" y="-376994"/>
            <a:ext cx="6274021" cy="4381732"/>
          </a:xfrm>
          <a:custGeom>
            <a:avLst/>
            <a:gdLst/>
            <a:ahLst/>
            <a:cxnLst/>
            <a:rect l="l" t="t" r="r" b="b"/>
            <a:pathLst>
              <a:path w="6274021" h="4381732">
                <a:moveTo>
                  <a:pt x="0" y="0"/>
                </a:moveTo>
                <a:lnTo>
                  <a:pt x="6274021" y="0"/>
                </a:lnTo>
                <a:lnTo>
                  <a:pt x="6274021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flipH="1" flipV="1">
            <a:off x="11429497" y="45564"/>
            <a:ext cx="7315200" cy="1966272"/>
          </a:xfrm>
          <a:custGeom>
            <a:avLst/>
            <a:gdLst/>
            <a:ahLst/>
            <a:cxnLst/>
            <a:rect l="l" t="t" r="r" b="b"/>
            <a:pathLst>
              <a:path w="7315200" h="1966272">
                <a:moveTo>
                  <a:pt x="7315200" y="1966272"/>
                </a:moveTo>
                <a:lnTo>
                  <a:pt x="0" y="1966272"/>
                </a:lnTo>
                <a:lnTo>
                  <a:pt x="0" y="0"/>
                </a:lnTo>
                <a:lnTo>
                  <a:pt x="7315200" y="0"/>
                </a:lnTo>
                <a:lnTo>
                  <a:pt x="7315200" y="19662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6779353">
            <a:off x="-2127228" y="6726722"/>
            <a:ext cx="4927521" cy="4114800"/>
          </a:xfrm>
          <a:custGeom>
            <a:avLst/>
            <a:gdLst/>
            <a:ahLst/>
            <a:cxnLst/>
            <a:rect l="l" t="t" r="r" b="b"/>
            <a:pathLst>
              <a:path w="4927521" h="4114800">
                <a:moveTo>
                  <a:pt x="0" y="0"/>
                </a:moveTo>
                <a:lnTo>
                  <a:pt x="4927521" y="0"/>
                </a:lnTo>
                <a:lnTo>
                  <a:pt x="49275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9004672" y="-376994"/>
            <a:ext cx="9283328" cy="5179683"/>
          </a:xfrm>
          <a:custGeom>
            <a:avLst/>
            <a:gdLst/>
            <a:ahLst/>
            <a:cxnLst/>
            <a:rect l="l" t="t" r="r" b="b"/>
            <a:pathLst>
              <a:path w="9283328" h="5179683">
                <a:moveTo>
                  <a:pt x="0" y="0"/>
                </a:moveTo>
                <a:lnTo>
                  <a:pt x="9283328" y="0"/>
                </a:lnTo>
                <a:lnTo>
                  <a:pt x="9283328" y="5179684"/>
                </a:lnTo>
                <a:lnTo>
                  <a:pt x="0" y="5179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9704" b="-970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607020" y="362429"/>
            <a:ext cx="8500557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9"/>
              </a:lnSpc>
            </a:pPr>
            <a:r>
              <a:rPr lang="en-US" sz="6099" b="1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Justificacion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0857" y="2127123"/>
            <a:ext cx="637472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Optimización de Procesos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8101" y="3834072"/>
            <a:ext cx="7684987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 Light"/>
                <a:ea typeface="Hagrid Light"/>
                <a:cs typeface="Hagrid Light"/>
                <a:sym typeface="Hagrid Light"/>
              </a:rPr>
              <a:t>La implementación de un sistema de gestión permitirá optimizar los procesos relacionados con l préstamos, lo que reducirá la carga de trabajo manual y mejorará la eficiencia operativa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5055086"/>
            <a:ext cx="6223464" cy="157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6"/>
              </a:lnSpc>
            </a:pPr>
            <a:r>
              <a:rPr lang="en-US" sz="4511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Mejora en la Atención al Cliente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01264" y="6965536"/>
            <a:ext cx="7858036" cy="275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4"/>
              </a:lnSpc>
            </a:pPr>
            <a:r>
              <a:rPr lang="en-US" sz="3067">
                <a:solidFill>
                  <a:srgbClr val="000000"/>
                </a:solidFill>
                <a:latin typeface="Hagrid Light"/>
                <a:ea typeface="Hagrid Light"/>
                <a:cs typeface="Hagrid Light"/>
                <a:sym typeface="Hagrid Light"/>
              </a:rPr>
              <a:t> Un sistema de gestión de préstamos mejorará la experiencia del cliente al proporcionar un acceso rápido y fácil a la información sobre sus préstamos y pagos.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078075" y="1267971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1308283" y="2730375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5"/>
                </a:lnTo>
                <a:lnTo>
                  <a:pt x="0" y="6527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718521" y="1219200"/>
            <a:ext cx="7848753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Beneficiarios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715958"/>
            <a:ext cx="8538575" cy="540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5"/>
              </a:lnSpc>
            </a:pPr>
            <a:r>
              <a:rPr lang="en-US" sz="2929" b="1" spc="175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Beneficiarios Directos:</a:t>
            </a:r>
            <a:r>
              <a:rPr lang="en-US" sz="2929" spc="175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 Los clientes del banco que utilizarán la plataforma para gestionar sus préstamos y realizar consultas.</a:t>
            </a:r>
          </a:p>
          <a:p>
            <a:pPr algn="just">
              <a:lnSpc>
                <a:spcPts val="3955"/>
              </a:lnSpc>
            </a:pPr>
            <a:r>
              <a:rPr lang="en-US" sz="2929" b="1" spc="175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Beneficiarios Indirectos</a:t>
            </a:r>
            <a:r>
              <a:rPr lang="en-US" sz="2929" spc="175">
                <a:solidFill>
                  <a:srgbClr val="100F0D"/>
                </a:solidFill>
                <a:latin typeface="DM Sans"/>
                <a:ea typeface="DM Sans"/>
                <a:cs typeface="DM Sans"/>
                <a:sym typeface="DM Sans"/>
              </a:rPr>
              <a:t>: El personal administrativo del banco se beneficiará de un sistema más eficiente que reduce el tiempo dedicado a tareas manuales, permitiéndoles enfocarse en la atención al cliente.</a:t>
            </a:r>
          </a:p>
          <a:p>
            <a:pPr marL="0" lvl="0" indent="0" algn="l">
              <a:lnSpc>
                <a:spcPts val="3820"/>
              </a:lnSpc>
              <a:spcBef>
                <a:spcPct val="0"/>
              </a:spcBef>
            </a:pPr>
            <a:endParaRPr lang="en-US" sz="2929" spc="175">
              <a:solidFill>
                <a:srgbClr val="100F0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Personalizado</PresentationFormat>
  <Paragraphs>49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5" baseType="lpstr">
      <vt:lpstr>Hagrid Ultra-Bold</vt:lpstr>
      <vt:lpstr>Calibri</vt:lpstr>
      <vt:lpstr>Arial</vt:lpstr>
      <vt:lpstr>Libre Baskerville</vt:lpstr>
      <vt:lpstr>DM Sans</vt:lpstr>
      <vt:lpstr>Tenor Sans</vt:lpstr>
      <vt:lpstr>Hagrid Light</vt:lpstr>
      <vt:lpstr>Hagrid</vt:lpstr>
      <vt:lpstr>DM Sans Bold</vt:lpstr>
      <vt:lpstr>Antic Didone</vt:lpstr>
      <vt:lpstr>Glacial Indifference</vt:lpstr>
      <vt:lpstr>Fredoka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Gonzalo Eduardo Choque Alarcon Evelin Yupanqui Huisa</dc:title>
  <dc:creator>Miguel Tineo</dc:creator>
  <cp:lastModifiedBy>I202217855 (Tineo Roque,Miguel Angel)</cp:lastModifiedBy>
  <cp:revision>1</cp:revision>
  <dcterms:created xsi:type="dcterms:W3CDTF">2006-08-16T00:00:00Z</dcterms:created>
  <dcterms:modified xsi:type="dcterms:W3CDTF">2024-10-26T03:07:17Z</dcterms:modified>
  <dc:identifier>DAF1Mqs2PnE</dc:identifier>
</cp:coreProperties>
</file>